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  <p:sldMasterId id="2147483853" r:id="rId2"/>
  </p:sldMasterIdLst>
  <p:notesMasterIdLst>
    <p:notesMasterId r:id="rId16"/>
  </p:notesMasterIdLst>
  <p:handoutMasterIdLst>
    <p:handoutMasterId r:id="rId17"/>
  </p:handoutMasterIdLst>
  <p:sldIdLst>
    <p:sldId id="291" r:id="rId3"/>
    <p:sldId id="293" r:id="rId4"/>
    <p:sldId id="258" r:id="rId5"/>
    <p:sldId id="294" r:id="rId6"/>
    <p:sldId id="270" r:id="rId7"/>
    <p:sldId id="290" r:id="rId8"/>
    <p:sldId id="267" r:id="rId9"/>
    <p:sldId id="274" r:id="rId10"/>
    <p:sldId id="279" r:id="rId11"/>
    <p:sldId id="275" r:id="rId12"/>
    <p:sldId id="276" r:id="rId13"/>
    <p:sldId id="281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6/26/2023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6/26/2023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41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0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6/26/2023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6/26/2023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10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30D3E-C2D2-4BB1-B215-4157D03A5459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5173-7621-4E05-B58C-D7921F610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6/26/2023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xmlns="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xmlns="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xmlns="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xmlns="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xmlns="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1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12088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6/26/2023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6/26/2023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6/26/2023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6/26/2023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6/26/2023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6/26/2023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6/26/2023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6/26/2023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6/26/2023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7" r:id="rId12"/>
    <p:sldLayoutId id="214748387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0.xml"/><Relationship Id="rId4" Type="http://schemas.openxmlformats.org/officeDocument/2006/relationships/video" Target="../media/media3.mp4"/><Relationship Id="rId9" Type="http://schemas.openxmlformats.org/officeDocument/2006/relationships/image" Target="../media/image19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7" Type="http://schemas.openxmlformats.org/officeDocument/2006/relationships/image" Target="../media/image2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jf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9">
            <a:extLst>
              <a:ext uri="{FF2B5EF4-FFF2-40B4-BE49-F238E27FC236}">
                <a16:creationId xmlns:a16="http://schemas.microsoft.com/office/drawing/2014/main" xmlns="" id="{1A1ED09E-917F-644B-985F-F5B2E6BCF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16568"/>
            <a:ext cx="11405937" cy="6641432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pattFill prst="pct5">
            <a:fgClr>
              <a:schemeClr val="accent4">
                <a:lumMod val="40000"/>
                <a:lumOff val="60000"/>
              </a:schemeClr>
            </a:fgClr>
            <a:bgClr>
              <a:schemeClr val="bg1"/>
            </a:bgClr>
          </a:patt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FE8677-4BAE-C348-A886-D1159E0B4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2309"/>
            <a:ext cx="10947862" cy="48453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4E822E-2833-E840-BBE0-1780A4092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0428" y="1958012"/>
            <a:ext cx="9821405" cy="3358341"/>
          </a:xfrm>
          <a:blipFill>
            <a:blip r:embed="rId3"/>
            <a:tile tx="0" ty="0" sx="100000" sy="100000" flip="none" algn="tl"/>
          </a:blipFill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  <p:txBody>
          <a:bodyPr>
            <a:noAutofit/>
          </a:bodyPr>
          <a:lstStyle/>
          <a:p>
            <a:pPr defTabSz="1219170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CUỘC THI</a:t>
            </a:r>
          </a:p>
          <a:p>
            <a:pPr defTabSz="1219170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THIẾT KẾ ỨNG DỤNG BÀI GIẢNG STEM</a:t>
            </a:r>
          </a:p>
          <a:p>
            <a:pPr defTabSz="1219170">
              <a:defRPr/>
            </a:pPr>
            <a:r>
              <a:rPr lang="en-US" sz="3600" b="1">
                <a:solidFill>
                  <a:srgbClr val="0066FF"/>
                </a:solidFill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KHOA HỌC – LỚP 4</a:t>
            </a:r>
            <a:endParaRPr lang="en" sz="3600" b="1">
              <a:solidFill>
                <a:srgbClr val="0066FF"/>
              </a:solidFill>
              <a:latin typeface="Times New Roman" panose="02020603050405020304" pitchFamily="18" charset="0"/>
              <a:ea typeface="Odibee Sans"/>
              <a:cs typeface="Times New Roman" panose="02020603050405020304" pitchFamily="18" charset="0"/>
              <a:sym typeface="Odibee Sans"/>
            </a:endParaRPr>
          </a:p>
          <a:p>
            <a:r>
              <a:rPr lang="en-US" sz="36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CÁCH LÀM SẠCH NƯỚC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9919477" y="689956"/>
            <a:ext cx="1111380" cy="1090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9A4702-2FA8-4F44-96DD-5313A823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 flipV="1">
            <a:off x="848871" y="5721458"/>
            <a:ext cx="1111380" cy="859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5" y="321856"/>
            <a:ext cx="1696280" cy="1696280"/>
          </a:xfrm>
          <a:prstGeom prst="rect">
            <a:avLst/>
          </a:prstGeom>
        </p:spPr>
      </p:pic>
      <p:sp>
        <p:nvSpPr>
          <p:cNvPr id="11" name="Google Shape;453;p20">
            <a:extLst>
              <a:ext uri="{FF2B5EF4-FFF2-40B4-BE49-F238E27FC236}">
                <a16:creationId xmlns:a16="http://schemas.microsoft.com/office/drawing/2014/main" xmlns="" id="{D875E714-65BE-4254-B0D5-5712F324253C}"/>
              </a:ext>
            </a:extLst>
          </p:cNvPr>
          <p:cNvSpPr txBox="1"/>
          <p:nvPr/>
        </p:nvSpPr>
        <p:spPr>
          <a:xfrm>
            <a:off x="3074447" y="416852"/>
            <a:ext cx="6624736" cy="7694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defRPr/>
            </a:pPr>
            <a:r>
              <a:rPr lang="en" sz="2400" dirty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ỦY BAN NHÂN DÂN HUYỆN NHÀ BÈ</a:t>
            </a:r>
          </a:p>
          <a:p>
            <a:pPr algn="ctr" defTabSz="1219170">
              <a:defRPr/>
            </a:pPr>
            <a:r>
              <a:rPr lang="en" sz="2667" b="1" dirty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TRƯỜNG </a:t>
            </a:r>
            <a:r>
              <a:rPr lang="en" sz="2667" b="1" dirty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TIỂU HỌC </a:t>
            </a:r>
            <a:r>
              <a:rPr lang="en-US" sz="2667" b="1" dirty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NGUYỄN TRỰC</a:t>
            </a:r>
            <a:endParaRPr lang="en" sz="2667" b="1" dirty="0">
              <a:latin typeface="Times New Roman" panose="02020603050405020304" pitchFamily="18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  <p:sp>
        <p:nvSpPr>
          <p:cNvPr id="13" name="Google Shape;453;p20">
            <a:extLst>
              <a:ext uri="{FF2B5EF4-FFF2-40B4-BE49-F238E27FC236}">
                <a16:creationId xmlns:a16="http://schemas.microsoft.com/office/drawing/2014/main" xmlns="" id="{D875E714-65BE-4254-B0D5-5712F324253C}"/>
              </a:ext>
            </a:extLst>
          </p:cNvPr>
          <p:cNvSpPr txBox="1"/>
          <p:nvPr/>
        </p:nvSpPr>
        <p:spPr>
          <a:xfrm>
            <a:off x="3942881" y="5377552"/>
            <a:ext cx="4646205" cy="7694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defRPr/>
            </a:pPr>
            <a:r>
              <a:rPr lang="en-US" sz="2667" b="1" i="1" dirty="0" err="1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Giáo</a:t>
            </a:r>
            <a:r>
              <a:rPr lang="en-US" sz="2667" b="1" i="1" dirty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 </a:t>
            </a:r>
            <a:r>
              <a:rPr lang="en-US" sz="2667" b="1" i="1" dirty="0" err="1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viên</a:t>
            </a:r>
            <a:r>
              <a:rPr lang="en-US" sz="2667" b="1" i="1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: </a:t>
            </a:r>
            <a:r>
              <a:rPr lang="en-US" sz="2667" b="1" i="1" smtClean="0">
                <a:latin typeface="Times New Roman" panose="02020603050405020304" pitchFamily="18" charset="0"/>
                <a:ea typeface="Odibee Sans"/>
                <a:cs typeface="Times New Roman" panose="02020603050405020304" pitchFamily="18" charset="0"/>
                <a:sym typeface="Odibee Sans"/>
              </a:rPr>
              <a:t>Trần Bảo Ngọc</a:t>
            </a:r>
            <a:endParaRPr lang="en" sz="2667" b="1" i="1" dirty="0">
              <a:latin typeface="Times New Roman" panose="02020603050405020304" pitchFamily="18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9082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19" y="387822"/>
            <a:ext cx="3110166" cy="5839498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/>
            </a:bgClr>
          </a:pattFill>
        </p:spPr>
      </p:pic>
      <p:sp>
        <p:nvSpPr>
          <p:cNvPr id="7" name="TextBox 6"/>
          <p:cNvSpPr txBox="1"/>
          <p:nvPr/>
        </p:nvSpPr>
        <p:spPr>
          <a:xfrm>
            <a:off x="3690851" y="1117086"/>
            <a:ext cx="8246225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3EDA5B-8C69-6647-8320-40534F2F4B54}"/>
              </a:ext>
            </a:extLst>
          </p:cNvPr>
          <p:cNvSpPr txBox="1"/>
          <p:nvPr/>
        </p:nvSpPr>
        <p:spPr>
          <a:xfrm>
            <a:off x="5311784" y="4897850"/>
            <a:ext cx="5716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1AC8C8C-FA6C-4379-A0F1-2941542C6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25"/>
            <a:ext cx="12192000" cy="62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4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1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68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66753"/>
              </p:ext>
            </p:extLst>
          </p:nvPr>
        </p:nvGraphicFramePr>
        <p:xfrm>
          <a:off x="610534" y="823864"/>
          <a:ext cx="11298132" cy="5759552"/>
        </p:xfrm>
        <a:graphic>
          <a:graphicData uri="http://schemas.openxmlformats.org/drawingml/2006/table">
            <a:tbl>
              <a:tblPr/>
              <a:tblGrid>
                <a:gridCol w="4921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769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52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chuyền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Tác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31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Trạm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bơm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đợt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8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Nước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đã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được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khử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sắt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sát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trùng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loại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trừ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các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bẩn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khác</a:t>
                      </a:r>
                      <a:r>
                        <a:rPr lang="en-US" altLang="vi-VN" sz="3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14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96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</a:p>
                    <a:p>
                      <a:endParaRPr lang="en-US" b="0" dirty="0"/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Loại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sắt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những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chất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hòa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tan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altLang="vi-VN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nước</a:t>
                      </a:r>
                      <a:r>
                        <a:rPr lang="en-US" altLang="vi-VN" sz="3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74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Bể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lọc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020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Khử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trùng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13932" y="3597794"/>
            <a:ext cx="5522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nguồn</a:t>
            </a:r>
            <a:endParaRPr lang="en-US" altLang="vi-V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7968" y="0"/>
            <a:ext cx="322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7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54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4">
            <a:extLst>
              <a:ext uri="{FF2B5EF4-FFF2-40B4-BE49-F238E27FC236}">
                <a16:creationId xmlns:a16="http://schemas.microsoft.com/office/drawing/2014/main" xmlns="" id="{868E2822-F0BF-D949-B8E2-C5C9D59940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xmlns="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2209">
            <a:off x="561181" y="2668563"/>
            <a:ext cx="1915595" cy="326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48BA1E-86C3-5362-2460-8D01712C3F7D}"/>
              </a:ext>
            </a:extLst>
          </p:cNvPr>
          <p:cNvSpPr txBox="1"/>
          <p:nvPr/>
        </p:nvSpPr>
        <p:spPr>
          <a:xfrm>
            <a:off x="3028445" y="3186764"/>
            <a:ext cx="7383039" cy="1446550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414" y="1013438"/>
            <a:ext cx="1107871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HĐ3: CỦNG CỐ - DẶN DÒ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5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284" y="276827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3935" y="1904192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9672955" y="332163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27255" y="2034188"/>
            <a:ext cx="8398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HĐ1: KHỞI ĐỘNG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9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t1s.com - Vũ điệu 6 bước rửa tay đúng cách vui nhộn  Cùng Lifebuoy phòng chống virus Corona 2019nCoV">
            <a:hlinkClick r:id="" action="ppaction://media"/>
            <a:extLst>
              <a:ext uri="{FF2B5EF4-FFF2-40B4-BE49-F238E27FC236}">
                <a16:creationId xmlns:a16="http://schemas.microsoft.com/office/drawing/2014/main" xmlns="" id="{0D2A07B3-7048-9FD5-D6B7-A3F155FF23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0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FE8677-4BAE-C348-A886-D1159E0B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82" y="859392"/>
            <a:ext cx="8205537" cy="4845324"/>
          </a:xfrm>
          <a:prstGeom prst="rect">
            <a:avLst/>
          </a:prstGeom>
        </p:spPr>
      </p:pic>
      <p:sp>
        <p:nvSpPr>
          <p:cNvPr id="4" name="Wave 3"/>
          <p:cNvSpPr/>
          <p:nvPr/>
        </p:nvSpPr>
        <p:spPr>
          <a:xfrm>
            <a:off x="2334882" y="227625"/>
            <a:ext cx="4612309" cy="1263535"/>
          </a:xfrm>
          <a:prstGeom prst="wave">
            <a:avLst>
              <a:gd name="adj1" fmla="val 8193"/>
              <a:gd name="adj2" fmla="val 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Khoa</a:t>
            </a:r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6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3387" y="2264468"/>
            <a:ext cx="7595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 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113550" y="4224218"/>
            <a:ext cx="1111380" cy="1090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DFF676-F8B1-C546-9DC8-59D4EC3A8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7342531" y="4062231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684955" y="0"/>
            <a:ext cx="3759201" cy="15334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5" y="1533445"/>
            <a:ext cx="934801" cy="934801"/>
          </a:xfrm>
          <a:prstGeom prst="rect">
            <a:avLst/>
          </a:prstGeom>
        </p:spPr>
      </p:pic>
      <p:sp>
        <p:nvSpPr>
          <p:cNvPr id="10" name="Double Wave 9"/>
          <p:cNvSpPr/>
          <p:nvPr/>
        </p:nvSpPr>
        <p:spPr>
          <a:xfrm>
            <a:off x="4917401" y="220192"/>
            <a:ext cx="5868785" cy="2122444"/>
          </a:xfrm>
          <a:prstGeom prst="doubleWave">
            <a:avLst>
              <a:gd name="adj1" fmla="val 3900"/>
              <a:gd name="adj2" fmla="val 0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 defTabSz="1219170">
              <a:defRPr/>
            </a:pP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b="1" kern="0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b="1" kern="0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3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93827E-7 L 0.07135 0.06327 C 0.08628 0.07747 0.10868 0.0858 0.13212 0.0858 C 0.15868 0.0858 0.18021 0.07747 0.19514 0.06327 L 0.26701 4.9382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ôi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662" y="3354124"/>
            <a:ext cx="2337760" cy="2380891"/>
          </a:xfrm>
          <a:prstGeom prst="rect">
            <a:avLst/>
          </a:prstGeom>
        </p:spPr>
      </p:pic>
      <p:pic>
        <p:nvPicPr>
          <p:cNvPr id="6" name="Bể lọc nước tự chế - hướng dẫn cách làm trong phần mô tả (online-video-cutter.com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9163" y="3399121"/>
            <a:ext cx="2394065" cy="2380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69" y="3459189"/>
            <a:ext cx="3110489" cy="2380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42" y="3704053"/>
            <a:ext cx="1762879" cy="18911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6765" y="467717"/>
            <a:ext cx="10972800" cy="2336670"/>
            <a:chOff x="1090880" y="452824"/>
            <a:chExt cx="4122652" cy="2514600"/>
          </a:xfrm>
        </p:grpSpPr>
        <p:sp>
          <p:nvSpPr>
            <p:cNvPr id="10" name="Oval Callout 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2162" y="905781"/>
              <a:ext cx="3820924" cy="20022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spcAft>
                  <a:spcPts val="1000"/>
                </a:spcAft>
                <a:defRPr/>
              </a:pP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video,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i="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lvl="0" algn="ctr">
                <a:lnSpc>
                  <a:spcPct val="114000"/>
                </a:lnSpc>
                <a:spcAft>
                  <a:spcPts val="1000"/>
                </a:spcAft>
                <a:defRPr/>
              </a:pP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38745" y="6084946"/>
            <a:ext cx="155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8735" y="6084944"/>
            <a:ext cx="1554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8727" y="6084945"/>
            <a:ext cx="278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 mute="1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6814" y="3181"/>
            <a:ext cx="11355186" cy="31393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GD STEM)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3533" y="1575302"/>
            <a:ext cx="4766766" cy="5282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003F48-199E-334F-94D2-8478C7224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3" y="3589830"/>
            <a:ext cx="7125367" cy="318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3EDA5B-8C69-6647-8320-40534F2F4B54}"/>
              </a:ext>
            </a:extLst>
          </p:cNvPr>
          <p:cNvSpPr txBox="1"/>
          <p:nvPr/>
        </p:nvSpPr>
        <p:spPr>
          <a:xfrm>
            <a:off x="6828174" y="3618941"/>
            <a:ext cx="5716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593" y="1049183"/>
            <a:ext cx="3454111" cy="2128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72" y="4105166"/>
            <a:ext cx="3454111" cy="1979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389" y="149629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2439" y="6011967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573" y="6129213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6790" y="3306556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7619" y="3264678"/>
            <a:ext cx="422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336" y="1064962"/>
            <a:ext cx="1853726" cy="2112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4950" y="3306556"/>
            <a:ext cx="209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746" y="4219379"/>
            <a:ext cx="1676545" cy="1676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2643" y="6011966"/>
            <a:ext cx="400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86" y="3986088"/>
            <a:ext cx="2143125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481" y="1046474"/>
            <a:ext cx="2536720" cy="21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5467" y="2087400"/>
            <a:ext cx="945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12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4.1|6|4.8|4.9|6.6"/>
</p:tagLst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painting presentation (widescreen)</Template>
  <TotalTime>460</TotalTime>
  <Words>239</Words>
  <Application>Microsoft Office PowerPoint</Application>
  <PresentationFormat>Widescreen</PresentationFormat>
  <Paragraphs>52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Comfortaa</vt:lpstr>
      <vt:lpstr>Georgia</vt:lpstr>
      <vt:lpstr>Odibee Sans</vt:lpstr>
      <vt:lpstr>Times New Roman</vt:lpstr>
      <vt:lpstr>幼圆</vt:lpstr>
      <vt:lpstr>等线</vt:lpstr>
      <vt:lpstr>Ocean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huyentran8393@outlook.com</dc:creator>
  <cp:lastModifiedBy>HP</cp:lastModifiedBy>
  <cp:revision>46</cp:revision>
  <dcterms:created xsi:type="dcterms:W3CDTF">2022-05-24T17:00:30Z</dcterms:created>
  <dcterms:modified xsi:type="dcterms:W3CDTF">2023-06-26T03:28:37Z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